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Proxima Nova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Proxima Nova Semibold"/>
      <p:regular r:id="rId44"/>
      <p:bold r:id="rId45"/>
      <p:boldItalic r:id="rId46"/>
    </p:embeddedFont>
    <p:embeddedFont>
      <p:font typeface="Fira Sans Extra Condensed ExtraBold"/>
      <p:bold r:id="rId47"/>
      <p:boldItalic r:id="rId48"/>
    </p:embeddedFont>
    <p:embeddedFont>
      <p:font typeface="Fira Sans Extra Condensed"/>
      <p:regular r:id="rId49"/>
      <p:bold r:id="rId50"/>
      <p:italic r:id="rId51"/>
      <p:boldItalic r:id="rId52"/>
    </p:embeddedFont>
    <p:embeddedFont>
      <p:font typeface="Fira Sans Extra Condensed SemiBol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ProximaNovaSemibold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ProximaNovaSemibold-boldItalic.fntdata"/><Relationship Id="rId45" Type="http://schemas.openxmlformats.org/officeDocument/2006/relationships/font" Target="fonts/ProximaNova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ExtraBold-boldItalic.fntdata"/><Relationship Id="rId47" Type="http://schemas.openxmlformats.org/officeDocument/2006/relationships/font" Target="fonts/FiraSansExtraCondensedExtraBold-bold.fntdata"/><Relationship Id="rId49" Type="http://schemas.openxmlformats.org/officeDocument/2006/relationships/font" Target="fonts/FiraSansExtra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ProximaNova-bold.fntdata"/><Relationship Id="rId36" Type="http://schemas.openxmlformats.org/officeDocument/2006/relationships/font" Target="fonts/ProximaNova-regular.fntdata"/><Relationship Id="rId39" Type="http://schemas.openxmlformats.org/officeDocument/2006/relationships/font" Target="fonts/ProximaNova-boldItalic.fntdata"/><Relationship Id="rId38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-italic.fntdata"/><Relationship Id="rId50" Type="http://schemas.openxmlformats.org/officeDocument/2006/relationships/font" Target="fonts/FiraSansExtraCondensed-bold.fntdata"/><Relationship Id="rId53" Type="http://schemas.openxmlformats.org/officeDocument/2006/relationships/font" Target="fonts/FiraSansExtraCondensedSemiBold-regular.fntdata"/><Relationship Id="rId52" Type="http://schemas.openxmlformats.org/officeDocument/2006/relationships/font" Target="fonts/FiraSansExtraCondensed-boldItalic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SemiBold-italic.fntdata"/><Relationship Id="rId10" Type="http://schemas.openxmlformats.org/officeDocument/2006/relationships/slide" Target="slides/slide5.xml"/><Relationship Id="rId54" Type="http://schemas.openxmlformats.org/officeDocument/2006/relationships/font" Target="fonts/FiraSansExtraCondensed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FiraSansExtraCondensed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Numérotation des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Réf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9ecdcffa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9ecdcffa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819bf030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819bf030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Tolérance :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c73459845_0_3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c73459845_0_3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7819bf030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7819bf03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Représente la création de la topologie de  word count dans appache storm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c73459845_0_5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c73459845_0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7819bf03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7819bf03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79ecdcffa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79ecdcffa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79ecdcffa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79ecdcffa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79ecdcffa4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79ecdcffa4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9ecdcffa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79ecdcffa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2a8583979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2a8583979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7819bf03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7819bf03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9ecdcffa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9ecdcffa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79ecdcffa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79ecdcffa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79ecdcffa4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79ecdcffa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79c060ba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79c060ba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25c029c6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25c029c6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79fe0edd0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79fe0edd0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17d3ea68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17d3ea68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Langages de prog populaires : Scala &amp; Java ⇒ Kafka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6096ce57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6096ce57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*Temps réels*</a:t>
            </a:r>
            <a:endParaRPr sz="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9ecdcffa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79ecdcffa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12529"/>
                </a:solidFill>
                <a:highlight>
                  <a:schemeClr val="lt1"/>
                </a:highlight>
              </a:rPr>
              <a:t>Il existe deux types de nœuds dans le cluster Storm, similaire à Hadoop, qui sont le nœud maître et les nœuds de travail. : master node , worker nodes. Zeyed aliih zookeper w superviser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6096ce57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6096ce57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Topologie —&gt;  : -Arch  en réseau :-&gt; Constituer principalement = spout &amp; Bolt → Map &amp; reducer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9ecdcffa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9ecdcffa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N-uplet = tuple qui est la principale structure de données, c’est une liste de valeurs nommées(typage dynamique)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79c078b4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79c078b4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tuple : </a:t>
            </a: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une liste d'éléments ordonnés qui contient les données à traiter</a:t>
            </a:r>
            <a:endParaRPr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le stream ou bien le flux : c’est un pipeline illimité de tuples qui sont générés par les spouts 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D4D4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9c078b4a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79c078b4a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0">
        <p14:gallery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mc:AlternateContent>
    <mc:Choice Requires="p14">
      <p:transition p14:dur="0">
        <p14:gallery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erso.liris.cnrs.fr/nluminea/teaching/MIF24/TP/MIF24-TP5.pdf" TargetMode="External"/><Relationship Id="rId4" Type="http://schemas.openxmlformats.org/officeDocument/2006/relationships/hyperlink" Target="https://openclassrooms.com/fr/courses/4451251-gerez-des-flux-de-donnees-temps-reel/4451546-demarrez-sur-de-bonnes-bases-avec-storm" TargetMode="External"/><Relationship Id="rId5" Type="http://schemas.openxmlformats.org/officeDocument/2006/relationships/hyperlink" Target="https://intellipaat.com/blog/what-is-apache-storm/" TargetMode="External"/><Relationship Id="rId6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114031" y="3338600"/>
            <a:ext cx="36072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Réalisé par :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Fira Sans Extra Condensed"/>
              <a:buChar char="●"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Cyrine Fekih 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Fira Sans Extra Condensed"/>
              <a:buChar char="●"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Nawres Albouchi 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Fira Sans Extra Condensed"/>
              <a:buChar char="●"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Syrine Bahri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1551300" y="339700"/>
            <a:ext cx="6041400" cy="91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4975" lIns="89975" spcFirstLastPara="1" rIns="89975" wrap="square" tIns="44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République Tunisienne</a:t>
            </a:r>
            <a:endParaRPr i="0" sz="14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Ministère de l’Enseignement Supérieur et de la Recherche Scientifique </a:t>
            </a:r>
            <a:endParaRPr i="0" sz="14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Université de la Manouba</a:t>
            </a:r>
            <a:endParaRPr i="0" sz="12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3073968" y="4502910"/>
            <a:ext cx="271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Année universitaire</a:t>
            </a:r>
            <a:endParaRPr i="0" sz="14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</a:t>
            </a:r>
            <a:r>
              <a:rPr lang="en" sz="12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i="0" lang="en" sz="1200" u="none" cap="none" strike="noStrik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- 202</a:t>
            </a:r>
            <a:r>
              <a:rPr lang="en" sz="12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i="0" sz="12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descr="Ecole Nationale des Sciences de l'Informatique" id="60" name="Google Shape;60;p15"/>
          <p:cNvPicPr preferRelativeResize="0"/>
          <p:nvPr/>
        </p:nvPicPr>
        <p:blipFill rotWithShape="1">
          <a:blip r:embed="rId3">
            <a:alphaModFix/>
          </a:blip>
          <a:srcRect b="16736" l="-9350" r="9350" t="0"/>
          <a:stretch/>
        </p:blipFill>
        <p:spPr>
          <a:xfrm>
            <a:off x="648375" y="204525"/>
            <a:ext cx="994375" cy="9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575" y="204525"/>
            <a:ext cx="1187750" cy="11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400" y="1754750"/>
            <a:ext cx="4785375" cy="15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1050" y="3338600"/>
            <a:ext cx="3687225" cy="15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263400" y="4837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Les Bolts </a:t>
            </a:r>
            <a:r>
              <a:rPr b="1" lang="en">
                <a:solidFill>
                  <a:schemeClr val="accent5"/>
                </a:solidFill>
              </a:rPr>
              <a:t>(5/5)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21000" y="3015150"/>
            <a:ext cx="38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300" y="130075"/>
            <a:ext cx="1361800" cy="10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00" y="1691475"/>
            <a:ext cx="2285400" cy="18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9275" y="1660488"/>
            <a:ext cx="1869471" cy="18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7138" y="1722462"/>
            <a:ext cx="1571969" cy="18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7">
            <a:alphaModFix/>
          </a:blip>
          <a:srcRect b="7640" l="0" r="0" t="-7640"/>
          <a:stretch/>
        </p:blipFill>
        <p:spPr>
          <a:xfrm>
            <a:off x="6020850" y="1487138"/>
            <a:ext cx="2731425" cy="1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6506825" y="3340800"/>
            <a:ext cx="242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Émises des streams 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Additionnelles (Optionnel)</a:t>
            </a:r>
            <a:endParaRPr sz="500"/>
          </a:p>
        </p:txBody>
      </p:sp>
      <p:sp>
        <p:nvSpPr>
          <p:cNvPr id="195" name="Google Shape;195;p24"/>
          <p:cNvSpPr txBox="1"/>
          <p:nvPr/>
        </p:nvSpPr>
        <p:spPr>
          <a:xfrm>
            <a:off x="263400" y="3612800"/>
            <a:ext cx="2050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Écrivent</a:t>
            </a: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pour une </a:t>
            </a: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sauvegarde</a:t>
            </a: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de données</a:t>
            </a:r>
            <a:endParaRPr sz="500"/>
          </a:p>
        </p:txBody>
      </p:sp>
      <p:sp>
        <p:nvSpPr>
          <p:cNvPr id="196" name="Google Shape;196;p24"/>
          <p:cNvSpPr txBox="1"/>
          <p:nvPr/>
        </p:nvSpPr>
        <p:spPr>
          <a:xfrm>
            <a:off x="2249275" y="3612800"/>
            <a:ext cx="2050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Lisent à partir d’une</a:t>
            </a: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sauvegarde de données</a:t>
            </a:r>
            <a:endParaRPr sz="500"/>
          </a:p>
        </p:txBody>
      </p:sp>
      <p:sp>
        <p:nvSpPr>
          <p:cNvPr id="197" name="Google Shape;197;p24"/>
          <p:cNvSpPr txBox="1"/>
          <p:nvPr/>
        </p:nvSpPr>
        <p:spPr>
          <a:xfrm>
            <a:off x="4158025" y="3537025"/>
            <a:ext cx="2050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Exécutent</a:t>
            </a: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des </a:t>
            </a:r>
            <a:r>
              <a:rPr b="1" lang="en" sz="1700">
                <a:solidFill>
                  <a:schemeClr val="accent5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Fonctions d’agrégation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9375" y="215425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9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325" y="84203"/>
            <a:ext cx="800700" cy="80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5"/>
          <p:cNvCxnSpPr>
            <a:endCxn id="207" idx="6"/>
          </p:cNvCxnSpPr>
          <p:nvPr/>
        </p:nvCxnSpPr>
        <p:spPr>
          <a:xfrm flipH="1">
            <a:off x="2852380" y="4032417"/>
            <a:ext cx="1262400" cy="37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5"/>
          <p:cNvCxnSpPr>
            <a:endCxn id="209" idx="2"/>
          </p:cNvCxnSpPr>
          <p:nvPr/>
        </p:nvCxnSpPr>
        <p:spPr>
          <a:xfrm>
            <a:off x="5143430" y="4032530"/>
            <a:ext cx="1183800" cy="37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/>
          <p:cNvCxnSpPr>
            <a:endCxn id="211" idx="6"/>
          </p:cNvCxnSpPr>
          <p:nvPr/>
        </p:nvCxnSpPr>
        <p:spPr>
          <a:xfrm rot="10800000">
            <a:off x="2852380" y="2965205"/>
            <a:ext cx="521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5"/>
          <p:cNvCxnSpPr>
            <a:stCxn id="213" idx="2"/>
          </p:cNvCxnSpPr>
          <p:nvPr/>
        </p:nvCxnSpPr>
        <p:spPr>
          <a:xfrm rot="10800000">
            <a:off x="5788205" y="2959442"/>
            <a:ext cx="52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>
            <a:endCxn id="215" idx="6"/>
          </p:cNvCxnSpPr>
          <p:nvPr/>
        </p:nvCxnSpPr>
        <p:spPr>
          <a:xfrm rot="10800000">
            <a:off x="2852380" y="1399480"/>
            <a:ext cx="1207500" cy="49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5"/>
          <p:cNvCxnSpPr>
            <a:endCxn id="217" idx="2"/>
          </p:cNvCxnSpPr>
          <p:nvPr/>
        </p:nvCxnSpPr>
        <p:spPr>
          <a:xfrm flipH="1" rot="10800000">
            <a:off x="5157230" y="1394805"/>
            <a:ext cx="1170000" cy="49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accent5"/>
                </a:solidFill>
              </a:rPr>
              <a:t>Pourquoi utilise-t-on Apache Storm ?</a:t>
            </a:r>
            <a:endParaRPr sz="23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3315658" y="1700767"/>
            <a:ext cx="2512460" cy="2509885"/>
            <a:chOff x="1187925" y="238125"/>
            <a:chExt cx="5244125" cy="5238750"/>
          </a:xfrm>
        </p:grpSpPr>
        <p:sp>
          <p:nvSpPr>
            <p:cNvPr id="220" name="Google Shape;220;p25"/>
            <p:cNvSpPr/>
            <p:nvPr/>
          </p:nvSpPr>
          <p:spPr>
            <a:xfrm>
              <a:off x="1651425" y="696225"/>
              <a:ext cx="4317125" cy="4322550"/>
            </a:xfrm>
            <a:custGeom>
              <a:rect b="b" l="l" r="r" t="t"/>
              <a:pathLst>
                <a:path extrusionOk="0" fill="none" h="172902" w="172685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678375" y="2415525"/>
              <a:ext cx="91650" cy="194075"/>
            </a:xfrm>
            <a:custGeom>
              <a:rect b="b" l="l" r="r" t="t"/>
              <a:pathLst>
                <a:path extrusionOk="0" h="7763" w="3666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3268325" y="1472350"/>
              <a:ext cx="10800" cy="5400"/>
            </a:xfrm>
            <a:custGeom>
              <a:rect b="b" l="l" r="r" t="t"/>
              <a:pathLst>
                <a:path extrusionOk="0" fill="none" h="216" w="432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3866575" y="238125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5876900" y="1596300"/>
              <a:ext cx="555150" cy="2522400"/>
            </a:xfrm>
            <a:custGeom>
              <a:rect b="b" l="l" r="r" t="t"/>
              <a:pathLst>
                <a:path extrusionOk="0" h="100896" w="22206">
                  <a:moveTo>
                    <a:pt x="9271" y="1"/>
                  </a:moveTo>
                  <a:lnTo>
                    <a:pt x="1" y="5390"/>
                  </a:lnTo>
                  <a:lnTo>
                    <a:pt x="2588" y="10565"/>
                  </a:lnTo>
                  <a:lnTo>
                    <a:pt x="4744" y="15739"/>
                  </a:lnTo>
                  <a:lnTo>
                    <a:pt x="6684" y="21344"/>
                  </a:lnTo>
                  <a:lnTo>
                    <a:pt x="8409" y="26949"/>
                  </a:lnTo>
                  <a:lnTo>
                    <a:pt x="9702" y="32554"/>
                  </a:lnTo>
                  <a:lnTo>
                    <a:pt x="10564" y="38375"/>
                  </a:lnTo>
                  <a:lnTo>
                    <a:pt x="11211" y="44412"/>
                  </a:lnTo>
                  <a:lnTo>
                    <a:pt x="11427" y="50448"/>
                  </a:lnTo>
                  <a:lnTo>
                    <a:pt x="11211" y="56484"/>
                  </a:lnTo>
                  <a:lnTo>
                    <a:pt x="10564" y="62521"/>
                  </a:lnTo>
                  <a:lnTo>
                    <a:pt x="9702" y="68342"/>
                  </a:lnTo>
                  <a:lnTo>
                    <a:pt x="8409" y="74163"/>
                  </a:lnTo>
                  <a:lnTo>
                    <a:pt x="6684" y="79552"/>
                  </a:lnTo>
                  <a:lnTo>
                    <a:pt x="4744" y="85157"/>
                  </a:lnTo>
                  <a:lnTo>
                    <a:pt x="2588" y="90331"/>
                  </a:lnTo>
                  <a:lnTo>
                    <a:pt x="1" y="95506"/>
                  </a:lnTo>
                  <a:lnTo>
                    <a:pt x="9271" y="100895"/>
                  </a:lnTo>
                  <a:lnTo>
                    <a:pt x="12289" y="95074"/>
                  </a:lnTo>
                  <a:lnTo>
                    <a:pt x="14876" y="89254"/>
                  </a:lnTo>
                  <a:lnTo>
                    <a:pt x="17032" y="83217"/>
                  </a:lnTo>
                  <a:lnTo>
                    <a:pt x="18757" y="76965"/>
                  </a:lnTo>
                  <a:lnTo>
                    <a:pt x="20266" y="70498"/>
                  </a:lnTo>
                  <a:lnTo>
                    <a:pt x="21344" y="64030"/>
                  </a:lnTo>
                  <a:lnTo>
                    <a:pt x="21990" y="57347"/>
                  </a:lnTo>
                  <a:lnTo>
                    <a:pt x="22206" y="50448"/>
                  </a:lnTo>
                  <a:lnTo>
                    <a:pt x="21990" y="43765"/>
                  </a:lnTo>
                  <a:lnTo>
                    <a:pt x="21344" y="37082"/>
                  </a:lnTo>
                  <a:lnTo>
                    <a:pt x="20266" y="30398"/>
                  </a:lnTo>
                  <a:lnTo>
                    <a:pt x="18757" y="23931"/>
                  </a:lnTo>
                  <a:lnTo>
                    <a:pt x="17032" y="17679"/>
                  </a:lnTo>
                  <a:lnTo>
                    <a:pt x="14876" y="11642"/>
                  </a:lnTo>
                  <a:lnTo>
                    <a:pt x="12289" y="5822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1187925" y="1596300"/>
              <a:ext cx="560525" cy="2522400"/>
            </a:xfrm>
            <a:custGeom>
              <a:rect b="b" l="l" r="r" t="t"/>
              <a:pathLst>
                <a:path extrusionOk="0" h="100896" w="22421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570575" y="4080950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570575" y="238125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3866575" y="4080950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5"/>
          <p:cNvSpPr/>
          <p:nvPr/>
        </p:nvSpPr>
        <p:spPr>
          <a:xfrm>
            <a:off x="6312305" y="2662292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6327230" y="411068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6327230" y="10976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2258080" y="4112667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2258080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2258080" y="2668055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421050" y="1417790"/>
            <a:ext cx="16899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Les Spouts et Bolts  sont programmés avec un langage qui communiquent avec Apache Storm à l’aide d’un fichier JSON</a:t>
            </a:r>
            <a:endParaRPr sz="1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403350" y="714400"/>
            <a:ext cx="17253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529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Plusieurs langages de programmation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492800" y="2853458"/>
            <a:ext cx="1689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highlight>
                  <a:srgbClr val="FFFFFF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Traite environ 1 million de messages de 100 octets sur un seul nœud par seconde.</a:t>
            </a:r>
            <a:endParaRPr sz="10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004900" y="2631663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Rapidité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26450" y="4292425"/>
            <a:ext cx="19917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666666"/>
                </a:solidFill>
                <a:highlight>
                  <a:srgbClr val="FFFFFF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Ajouter d’autres machines aux clusters pour accélérer le traitement.</a:t>
            </a:r>
            <a:endParaRPr sz="10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1004900" y="40706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Evolutivité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7032825" y="718272"/>
            <a:ext cx="1827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Tolérance aux pannes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7017900" y="2861700"/>
            <a:ext cx="16899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Chaque Tuple est traité au moins une fois. </a:t>
            </a:r>
            <a:endParaRPr sz="10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7017900" y="263992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Fiabilité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7032825" y="4304482"/>
            <a:ext cx="1689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highlight>
                  <a:srgbClr val="FFFFFF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Une fois le cluster Storm déployé, il peut être facilement exploité.</a:t>
            </a:r>
            <a:endParaRPr sz="10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7032825" y="4082700"/>
            <a:ext cx="15807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Facilité d’usage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7032825" y="1525700"/>
            <a:ext cx="1689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highlight>
                  <a:srgbClr val="FFFFFF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Redémarrer le processus une fois qu'un nœud tombe en panne sans perturber l'ensemble de l'opération. 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fail fast, auto restart</a:t>
            </a:r>
            <a:endParaRPr sz="10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41" name="Google Shape;241;p25"/>
          <p:cNvGrpSpPr/>
          <p:nvPr/>
        </p:nvGrpSpPr>
        <p:grpSpPr>
          <a:xfrm>
            <a:off x="2445559" y="4294165"/>
            <a:ext cx="219345" cy="227301"/>
            <a:chOff x="3357325" y="2093500"/>
            <a:chExt cx="311525" cy="322825"/>
          </a:xfrm>
        </p:grpSpPr>
        <p:sp>
          <p:nvSpPr>
            <p:cNvPr id="242" name="Google Shape;242;p25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5" name="Google Shape;245;p25"/>
          <p:cNvGrpSpPr/>
          <p:nvPr/>
        </p:nvGrpSpPr>
        <p:grpSpPr>
          <a:xfrm>
            <a:off x="6485206" y="4226953"/>
            <a:ext cx="278296" cy="339253"/>
            <a:chOff x="3907325" y="2620775"/>
            <a:chExt cx="395250" cy="481825"/>
          </a:xfrm>
        </p:grpSpPr>
        <p:sp>
          <p:nvSpPr>
            <p:cNvPr id="246" name="Google Shape;246;p25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50" name="Google Shape;2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138" y="2229375"/>
            <a:ext cx="1466350" cy="146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5"/>
          <p:cNvGrpSpPr/>
          <p:nvPr/>
        </p:nvGrpSpPr>
        <p:grpSpPr>
          <a:xfrm>
            <a:off x="2372056" y="1211155"/>
            <a:ext cx="366364" cy="367290"/>
            <a:chOff x="-61784125" y="3377700"/>
            <a:chExt cx="316650" cy="317450"/>
          </a:xfrm>
        </p:grpSpPr>
        <p:sp>
          <p:nvSpPr>
            <p:cNvPr id="252" name="Google Shape;252;p25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5"/>
          <p:cNvGrpSpPr/>
          <p:nvPr/>
        </p:nvGrpSpPr>
        <p:grpSpPr>
          <a:xfrm>
            <a:off x="6417692" y="1215569"/>
            <a:ext cx="382765" cy="367810"/>
            <a:chOff x="-62890750" y="3747425"/>
            <a:chExt cx="330825" cy="317900"/>
          </a:xfrm>
        </p:grpSpPr>
        <p:sp>
          <p:nvSpPr>
            <p:cNvPr id="260" name="Google Shape;260;p25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/>
          <p:nvPr/>
        </p:nvSpPr>
        <p:spPr>
          <a:xfrm>
            <a:off x="6439453" y="2847259"/>
            <a:ext cx="278306" cy="224401"/>
          </a:xfrm>
          <a:custGeom>
            <a:rect b="b" l="l" r="r" t="t"/>
            <a:pathLst>
              <a:path extrusionOk="0" h="5030" w="7604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275" name="Google Shape;275;p25"/>
          <p:cNvGrpSpPr/>
          <p:nvPr/>
        </p:nvGrpSpPr>
        <p:grpSpPr>
          <a:xfrm>
            <a:off x="2331755" y="2809625"/>
            <a:ext cx="371564" cy="371543"/>
            <a:chOff x="576250" y="4319400"/>
            <a:chExt cx="442075" cy="442050"/>
          </a:xfrm>
        </p:grpSpPr>
        <p:sp>
          <p:nvSpPr>
            <p:cNvPr id="276" name="Google Shape;276;p2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chemeClr val="lt1"/>
            </a:solidFill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chemeClr val="lt1"/>
            </a:solidFill>
            <a:ln cap="rnd" cmpd="sng" w="121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chemeClr val="lt1"/>
            </a:solidFill>
            <a:ln cap="rnd" cmpd="sng" w="121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chemeClr val="lt1"/>
            </a:solidFill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5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600" y="214862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Spark vs Storm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6292017" y="266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6306942" y="109765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26"/>
          <p:cNvCxnSpPr>
            <a:stCxn id="288" idx="2"/>
            <a:endCxn id="294" idx="6"/>
          </p:cNvCxnSpPr>
          <p:nvPr/>
        </p:nvCxnSpPr>
        <p:spPr>
          <a:xfrm rot="10800000">
            <a:off x="5389617" y="2959442"/>
            <a:ext cx="90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6"/>
          <p:cNvCxnSpPr>
            <a:stCxn id="294" idx="3"/>
            <a:endCxn id="29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6"/>
          <p:cNvCxnSpPr>
            <a:stCxn id="294" idx="1"/>
            <a:endCxn id="292" idx="6"/>
          </p:cNvCxnSpPr>
          <p:nvPr/>
        </p:nvCxnSpPr>
        <p:spPr>
          <a:xfrm flipH="1" rot="5400000">
            <a:off x="2967359" y="1354801"/>
            <a:ext cx="981900" cy="1071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7" name="Google Shape;297;p26"/>
          <p:cNvSpPr txBox="1"/>
          <p:nvPr/>
        </p:nvSpPr>
        <p:spPr>
          <a:xfrm>
            <a:off x="436951" y="1494578"/>
            <a:ext cx="18918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Apache Spark prend en charge moins de langages que Storm. Il ne prend en charge que Java et Scala.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36913" y="105290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Moins de langages de programmation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436928" y="3105302"/>
            <a:ext cx="20058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Spark prend en charge le traitement par lots, et le streaming Spark est une enveloppe sur le traitement par lots Spark.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436913" y="2631675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Traitement par lots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7225913" y="458158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 Storm offre une faible latence avec moins de contraintes.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436927" y="4070650"/>
            <a:ext cx="19260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Latence plus élevée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7018759" y="10603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212529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Plusieurs langages de programmation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6997625" y="2937901"/>
            <a:ext cx="2146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Apache Storm prend en charge le traitement par micro-batchs en flux réel grâce à la couche centrale de Storm.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6997627" y="2639950"/>
            <a:ext cx="19260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Traitement temp réel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6886334" y="40827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Latence faible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7017850" y="1399350"/>
            <a:ext cx="16707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Apache Storm supporte Java, Scala, and Clojure.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8" name="Google Shape;308;p26"/>
          <p:cNvCxnSpPr>
            <a:stCxn id="294" idx="7"/>
            <a:endCxn id="290" idx="2"/>
          </p:cNvCxnSpPr>
          <p:nvPr/>
        </p:nvCxnSpPr>
        <p:spPr>
          <a:xfrm rot="-5400000">
            <a:off x="5235341" y="1309651"/>
            <a:ext cx="986400" cy="1156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6"/>
          <p:cNvCxnSpPr>
            <a:stCxn id="294" idx="5"/>
            <a:endCxn id="289" idx="2"/>
          </p:cNvCxnSpPr>
          <p:nvPr/>
        </p:nvCxnSpPr>
        <p:spPr>
          <a:xfrm flipH="1" rot="-5400000">
            <a:off x="5293391" y="3394333"/>
            <a:ext cx="870300" cy="1156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4" name="Google Shape;294;p26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3834675" y="2662275"/>
            <a:ext cx="1440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Spark vs Storm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11" name="Google Shape;311;p26"/>
          <p:cNvGrpSpPr/>
          <p:nvPr/>
        </p:nvGrpSpPr>
        <p:grpSpPr>
          <a:xfrm>
            <a:off x="6424117" y="1212072"/>
            <a:ext cx="359972" cy="365467"/>
            <a:chOff x="-59400775" y="4084200"/>
            <a:chExt cx="311125" cy="315875"/>
          </a:xfrm>
        </p:grpSpPr>
        <p:sp>
          <p:nvSpPr>
            <p:cNvPr id="312" name="Google Shape;312;p26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6"/>
          <p:cNvSpPr/>
          <p:nvPr/>
        </p:nvSpPr>
        <p:spPr>
          <a:xfrm>
            <a:off x="6430003" y="4226950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6"/>
          <p:cNvGrpSpPr/>
          <p:nvPr/>
        </p:nvGrpSpPr>
        <p:grpSpPr>
          <a:xfrm>
            <a:off x="6406079" y="2784390"/>
            <a:ext cx="351024" cy="350079"/>
            <a:chOff x="3859600" y="3591950"/>
            <a:chExt cx="296975" cy="296175"/>
          </a:xfrm>
        </p:grpSpPr>
        <p:sp>
          <p:nvSpPr>
            <p:cNvPr id="320" name="Google Shape;320;p26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26"/>
          <p:cNvGrpSpPr/>
          <p:nvPr/>
        </p:nvGrpSpPr>
        <p:grpSpPr>
          <a:xfrm>
            <a:off x="2442593" y="4216943"/>
            <a:ext cx="366364" cy="367290"/>
            <a:chOff x="-61784125" y="3377700"/>
            <a:chExt cx="316650" cy="317450"/>
          </a:xfrm>
        </p:grpSpPr>
        <p:sp>
          <p:nvSpPr>
            <p:cNvPr id="324" name="Google Shape;324;p26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6"/>
          <p:cNvGrpSpPr/>
          <p:nvPr/>
        </p:nvGrpSpPr>
        <p:grpSpPr>
          <a:xfrm>
            <a:off x="2546250" y="1229840"/>
            <a:ext cx="159039" cy="339253"/>
            <a:chOff x="4584850" y="4399275"/>
            <a:chExt cx="225875" cy="481825"/>
          </a:xfrm>
        </p:grpSpPr>
        <p:sp>
          <p:nvSpPr>
            <p:cNvPr id="332" name="Google Shape;332;p26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34" name="Google Shape;334;p26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26"/>
          <p:cNvCxnSpPr>
            <a:endCxn id="336" idx="6"/>
          </p:cNvCxnSpPr>
          <p:nvPr/>
        </p:nvCxnSpPr>
        <p:spPr>
          <a:xfrm flipH="1">
            <a:off x="2922917" y="2959505"/>
            <a:ext cx="8313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338" name="Google Shape;338;p26"/>
          <p:cNvGrpSpPr/>
          <p:nvPr/>
        </p:nvGrpSpPr>
        <p:grpSpPr>
          <a:xfrm>
            <a:off x="2493609" y="2781556"/>
            <a:ext cx="264317" cy="367290"/>
            <a:chOff x="-64001300" y="4093650"/>
            <a:chExt cx="228450" cy="317450"/>
          </a:xfrm>
        </p:grpSpPr>
        <p:sp>
          <p:nvSpPr>
            <p:cNvPr id="339" name="Google Shape;339;p26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6"/>
          <p:cNvSpPr txBox="1"/>
          <p:nvPr/>
        </p:nvSpPr>
        <p:spPr>
          <a:xfrm>
            <a:off x="547500" y="4226950"/>
            <a:ext cx="167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Spark a une latence plus élevée que Storm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200" y="130075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7"/>
          <p:cNvSpPr txBox="1"/>
          <p:nvPr>
            <p:ph type="title"/>
          </p:nvPr>
        </p:nvSpPr>
        <p:spPr>
          <a:xfrm>
            <a:off x="260950" y="7502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D</a:t>
            </a:r>
            <a:r>
              <a:rPr lang="en">
                <a:solidFill>
                  <a:schemeClr val="accent5"/>
                </a:solidFill>
              </a:rPr>
              <a:t>éveloppement</a:t>
            </a:r>
            <a:r>
              <a:rPr lang="en">
                <a:solidFill>
                  <a:schemeClr val="accent5"/>
                </a:solidFill>
              </a:rPr>
              <a:t> d’une application JAVA Streaming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50" name="Google Shape;350;p27"/>
          <p:cNvSpPr txBox="1"/>
          <p:nvPr/>
        </p:nvSpPr>
        <p:spPr>
          <a:xfrm>
            <a:off x="2798050" y="1434075"/>
            <a:ext cx="36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D</a:t>
            </a:r>
            <a:r>
              <a:rPr lang="en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eveloper word counter  topologie</a:t>
            </a:r>
            <a:endParaRPr sz="18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51" name="Google Shape;351;p27"/>
          <p:cNvPicPr preferRelativeResize="0"/>
          <p:nvPr/>
        </p:nvPicPr>
        <p:blipFill rotWithShape="1">
          <a:blip r:embed="rId4">
            <a:alphaModFix/>
          </a:blip>
          <a:srcRect b="0" l="4883" r="2626" t="0"/>
          <a:stretch/>
        </p:blipFill>
        <p:spPr>
          <a:xfrm>
            <a:off x="2086299" y="2098150"/>
            <a:ext cx="5345901" cy="21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7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13</a:t>
            </a:r>
            <a:endParaRPr b="1" sz="1100">
              <a:solidFill>
                <a:schemeClr val="accent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675" y="163800"/>
            <a:ext cx="9657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8"/>
          <p:cNvSpPr txBox="1"/>
          <p:nvPr>
            <p:ph type="title"/>
          </p:nvPr>
        </p:nvSpPr>
        <p:spPr>
          <a:xfrm>
            <a:off x="229975" y="63470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Développement d’une application JAVA Streaming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0" name="Google Shape;360;p28"/>
          <p:cNvSpPr/>
          <p:nvPr/>
        </p:nvSpPr>
        <p:spPr>
          <a:xfrm>
            <a:off x="7110650" y="1702700"/>
            <a:ext cx="1572600" cy="366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Org.Storm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61" name="Google Shape;361;p28"/>
          <p:cNvCxnSpPr>
            <a:stCxn id="362" idx="3"/>
            <a:endCxn id="360" idx="1"/>
          </p:cNvCxnSpPr>
          <p:nvPr/>
        </p:nvCxnSpPr>
        <p:spPr>
          <a:xfrm flipH="1" rot="10800000">
            <a:off x="6332211" y="1885600"/>
            <a:ext cx="778500" cy="7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28"/>
          <p:cNvSpPr/>
          <p:nvPr/>
        </p:nvSpPr>
        <p:spPr>
          <a:xfrm>
            <a:off x="7110650" y="2533625"/>
            <a:ext cx="1572600" cy="366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Les données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64" name="Google Shape;364;p28"/>
          <p:cNvCxnSpPr>
            <a:stCxn id="365" idx="3"/>
            <a:endCxn id="363" idx="1"/>
          </p:cNvCxnSpPr>
          <p:nvPr/>
        </p:nvCxnSpPr>
        <p:spPr>
          <a:xfrm flipH="1" rot="10800000">
            <a:off x="6340715" y="2716525"/>
            <a:ext cx="7698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28"/>
          <p:cNvSpPr/>
          <p:nvPr/>
        </p:nvSpPr>
        <p:spPr>
          <a:xfrm>
            <a:off x="7110650" y="3364550"/>
            <a:ext cx="1572600" cy="366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Split et Count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67" name="Google Shape;367;p28"/>
          <p:cNvCxnSpPr>
            <a:stCxn id="368" idx="3"/>
            <a:endCxn id="366" idx="1"/>
          </p:cNvCxnSpPr>
          <p:nvPr/>
        </p:nvCxnSpPr>
        <p:spPr>
          <a:xfrm flipH="1" rot="10800000">
            <a:off x="6332213" y="3547450"/>
            <a:ext cx="778500" cy="7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28"/>
          <p:cNvSpPr/>
          <p:nvPr/>
        </p:nvSpPr>
        <p:spPr>
          <a:xfrm>
            <a:off x="7110650" y="4195475"/>
            <a:ext cx="1572600" cy="366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Topologie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70" name="Google Shape;370;p28"/>
          <p:cNvCxnSpPr>
            <a:stCxn id="371" idx="3"/>
            <a:endCxn id="369" idx="1"/>
          </p:cNvCxnSpPr>
          <p:nvPr/>
        </p:nvCxnSpPr>
        <p:spPr>
          <a:xfrm flipH="1" rot="10800000">
            <a:off x="6332213" y="4378375"/>
            <a:ext cx="778500" cy="7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28"/>
          <p:cNvSpPr/>
          <p:nvPr/>
        </p:nvSpPr>
        <p:spPr>
          <a:xfrm>
            <a:off x="3349200" y="4089175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3349200" y="3258400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3349200" y="2427325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349200" y="1596450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8"/>
          <p:cNvSpPr/>
          <p:nvPr/>
        </p:nvSpPr>
        <p:spPr>
          <a:xfrm>
            <a:off x="3989811" y="168805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APIs Importations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28"/>
          <p:cNvCxnSpPr/>
          <p:nvPr/>
        </p:nvCxnSpPr>
        <p:spPr>
          <a:xfrm flipH="1" rot="10800000">
            <a:off x="1682388" y="1809388"/>
            <a:ext cx="1666800" cy="1330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28"/>
          <p:cNvSpPr/>
          <p:nvPr/>
        </p:nvSpPr>
        <p:spPr>
          <a:xfrm>
            <a:off x="3247500" y="1546900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21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3998315" y="25189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Class Spout 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8" name="Google Shape;378;p28"/>
          <p:cNvCxnSpPr/>
          <p:nvPr/>
        </p:nvCxnSpPr>
        <p:spPr>
          <a:xfrm flipH="1" rot="10800000">
            <a:off x="1682388" y="2724013"/>
            <a:ext cx="1565100" cy="420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8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sz="21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3989813" y="33499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Class Bolt (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1- 2) 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0" name="Google Shape;380;p28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8"/>
          <p:cNvSpPr/>
          <p:nvPr/>
        </p:nvSpPr>
        <p:spPr>
          <a:xfrm>
            <a:off x="3247500" y="3208750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sz="21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3989813" y="4175575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Topologie 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2" name="Google Shape;382;p28"/>
          <p:cNvCxnSpPr/>
          <p:nvPr/>
        </p:nvCxnSpPr>
        <p:spPr>
          <a:xfrm>
            <a:off x="1677588" y="3139663"/>
            <a:ext cx="1569900" cy="1246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28"/>
          <p:cNvSpPr/>
          <p:nvPr/>
        </p:nvSpPr>
        <p:spPr>
          <a:xfrm>
            <a:off x="3247500" y="4039675"/>
            <a:ext cx="692400" cy="6924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21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8"/>
          <p:cNvGrpSpPr/>
          <p:nvPr/>
        </p:nvGrpSpPr>
        <p:grpSpPr>
          <a:xfrm>
            <a:off x="1359500" y="2518983"/>
            <a:ext cx="640090" cy="640086"/>
            <a:chOff x="-2571737" y="2403625"/>
            <a:chExt cx="292225" cy="291425"/>
          </a:xfrm>
        </p:grpSpPr>
        <p:sp>
          <p:nvSpPr>
            <p:cNvPr id="386" name="Google Shape;386;p28"/>
            <p:cNvSpPr/>
            <p:nvPr/>
          </p:nvSpPr>
          <p:spPr>
            <a:xfrm>
              <a:off x="-2571737" y="2403625"/>
              <a:ext cx="292225" cy="291425"/>
            </a:xfrm>
            <a:custGeom>
              <a:rect b="b" l="l" r="r" t="t"/>
              <a:pathLst>
                <a:path extrusionOk="0" h="11657" w="11689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-2485967" y="2649150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-2485967" y="2511325"/>
              <a:ext cx="173300" cy="18150"/>
            </a:xfrm>
            <a:custGeom>
              <a:rect b="b" l="l" r="r" t="t"/>
              <a:pathLst>
                <a:path extrusionOk="0" h="726" w="6932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-2540185" y="2511325"/>
              <a:ext cx="18125" cy="18925"/>
            </a:xfrm>
            <a:custGeom>
              <a:rect b="b" l="l" r="r" t="t"/>
              <a:pathLst>
                <a:path extrusionOk="0" h="757" w="725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-2485579" y="2580625"/>
              <a:ext cx="172525" cy="17350"/>
            </a:xfrm>
            <a:custGeom>
              <a:rect b="b" l="l" r="r" t="t"/>
              <a:pathLst>
                <a:path extrusionOk="0" h="694" w="690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-2540185" y="2580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-2540185" y="2649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8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Word Counter</a:t>
            </a:r>
            <a:endParaRPr b="1" sz="1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4" name="Google Shape;394;p28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8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/>
          <p:nvPr/>
        </p:nvSpPr>
        <p:spPr>
          <a:xfrm>
            <a:off x="402575" y="453450"/>
            <a:ext cx="1565700" cy="1252200"/>
          </a:xfrm>
          <a:prstGeom prst="roundRect">
            <a:avLst>
              <a:gd fmla="val 1145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"/>
          <p:cNvSpPr txBox="1"/>
          <p:nvPr/>
        </p:nvSpPr>
        <p:spPr>
          <a:xfrm>
            <a:off x="530075" y="710847"/>
            <a:ext cx="13107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620675" y="703050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Spout Code 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(½)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3" name="Google Shape;403;p29"/>
          <p:cNvSpPr/>
          <p:nvPr/>
        </p:nvSpPr>
        <p:spPr>
          <a:xfrm>
            <a:off x="1621975" y="1166000"/>
            <a:ext cx="753000" cy="753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29"/>
          <p:cNvGrpSpPr/>
          <p:nvPr/>
        </p:nvGrpSpPr>
        <p:grpSpPr>
          <a:xfrm>
            <a:off x="1814381" y="1359324"/>
            <a:ext cx="368186" cy="366364"/>
            <a:chOff x="-62151950" y="4111775"/>
            <a:chExt cx="318225" cy="316650"/>
          </a:xfrm>
        </p:grpSpPr>
        <p:sp>
          <p:nvSpPr>
            <p:cNvPr id="405" name="Google Shape;405;p29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9" name="Google Shape;4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75" y="1166000"/>
            <a:ext cx="6516074" cy="35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375" y="163800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9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/>
          <p:nvPr/>
        </p:nvSpPr>
        <p:spPr>
          <a:xfrm>
            <a:off x="402575" y="453450"/>
            <a:ext cx="1565700" cy="1252200"/>
          </a:xfrm>
          <a:prstGeom prst="roundRect">
            <a:avLst>
              <a:gd fmla="val 1145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 txBox="1"/>
          <p:nvPr/>
        </p:nvSpPr>
        <p:spPr>
          <a:xfrm>
            <a:off x="530075" y="710847"/>
            <a:ext cx="13107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9" name="Google Shape;419;p30"/>
          <p:cNvSpPr txBox="1"/>
          <p:nvPr/>
        </p:nvSpPr>
        <p:spPr>
          <a:xfrm>
            <a:off x="620675" y="703050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Spout Code 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(2/2)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1621975" y="1166000"/>
            <a:ext cx="753000" cy="753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0"/>
          <p:cNvGrpSpPr/>
          <p:nvPr/>
        </p:nvGrpSpPr>
        <p:grpSpPr>
          <a:xfrm>
            <a:off x="1814381" y="1359324"/>
            <a:ext cx="368186" cy="366364"/>
            <a:chOff x="-62151950" y="4111775"/>
            <a:chExt cx="318225" cy="316650"/>
          </a:xfrm>
        </p:grpSpPr>
        <p:sp>
          <p:nvSpPr>
            <p:cNvPr id="422" name="Google Shape;422;p30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6" name="Google Shape;4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375" y="163800"/>
            <a:ext cx="1136025" cy="11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550" y="1983900"/>
            <a:ext cx="7336470" cy="29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0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800" y="1423000"/>
            <a:ext cx="6807600" cy="34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1"/>
          <p:cNvSpPr/>
          <p:nvPr/>
        </p:nvSpPr>
        <p:spPr>
          <a:xfrm>
            <a:off x="1448725" y="1229400"/>
            <a:ext cx="754500" cy="754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275075" y="453450"/>
            <a:ext cx="1565700" cy="1252200"/>
          </a:xfrm>
          <a:prstGeom prst="roundRect">
            <a:avLst>
              <a:gd fmla="val 1145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 txBox="1"/>
          <p:nvPr/>
        </p:nvSpPr>
        <p:spPr>
          <a:xfrm>
            <a:off x="530075" y="710847"/>
            <a:ext cx="13107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8" name="Google Shape;438;p31"/>
          <p:cNvSpPr txBox="1"/>
          <p:nvPr/>
        </p:nvSpPr>
        <p:spPr>
          <a:xfrm>
            <a:off x="530075" y="7856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Bolt </a:t>
            </a: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 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39" name="Google Shape;4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375" y="163800"/>
            <a:ext cx="1136025" cy="113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31"/>
          <p:cNvGrpSpPr/>
          <p:nvPr/>
        </p:nvGrpSpPr>
        <p:grpSpPr>
          <a:xfrm>
            <a:off x="1642793" y="1423005"/>
            <a:ext cx="366364" cy="367290"/>
            <a:chOff x="-61784125" y="3377700"/>
            <a:chExt cx="316650" cy="317450"/>
          </a:xfrm>
        </p:grpSpPr>
        <p:sp>
          <p:nvSpPr>
            <p:cNvPr id="441" name="Google Shape;441;p31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1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1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375" y="163800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2"/>
          <p:cNvSpPr/>
          <p:nvPr/>
        </p:nvSpPr>
        <p:spPr>
          <a:xfrm>
            <a:off x="209125" y="544475"/>
            <a:ext cx="1565700" cy="1252200"/>
          </a:xfrm>
          <a:prstGeom prst="roundRect">
            <a:avLst>
              <a:gd fmla="val 1145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 Topologie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6" name="Google Shape;456;p32"/>
          <p:cNvSpPr/>
          <p:nvPr/>
        </p:nvSpPr>
        <p:spPr>
          <a:xfrm>
            <a:off x="1382525" y="163800"/>
            <a:ext cx="754500" cy="7545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2"/>
          <p:cNvGrpSpPr/>
          <p:nvPr/>
        </p:nvGrpSpPr>
        <p:grpSpPr>
          <a:xfrm>
            <a:off x="1583878" y="377914"/>
            <a:ext cx="351786" cy="326274"/>
            <a:chOff x="-62511900" y="4129100"/>
            <a:chExt cx="304050" cy="282000"/>
          </a:xfrm>
        </p:grpSpPr>
        <p:sp>
          <p:nvSpPr>
            <p:cNvPr id="458" name="Google Shape;458;p32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3" name="Google Shape;4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125" y="1424875"/>
            <a:ext cx="6902801" cy="30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2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2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18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75" y="1205850"/>
            <a:ext cx="6480026" cy="2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375" y="163800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3"/>
          <p:cNvSpPr/>
          <p:nvPr/>
        </p:nvSpPr>
        <p:spPr>
          <a:xfrm>
            <a:off x="767125" y="377700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3"/>
          <p:cNvSpPr txBox="1"/>
          <p:nvPr/>
        </p:nvSpPr>
        <p:spPr>
          <a:xfrm>
            <a:off x="1208400" y="451200"/>
            <a:ext cx="199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Importations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74" name="Google Shape;4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975" y="2087650"/>
            <a:ext cx="4523800" cy="29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3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3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 rot="10800000">
            <a:off x="381900" y="4065450"/>
            <a:ext cx="3408600" cy="4377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 rot="10800000">
            <a:off x="471300" y="1692422"/>
            <a:ext cx="4585200" cy="4680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4073650" y="1051950"/>
            <a:ext cx="4613400" cy="481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Plan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2" name="Google Shape;72;p16"/>
          <p:cNvSpPr/>
          <p:nvPr/>
        </p:nvSpPr>
        <p:spPr>
          <a:xfrm rot="10800000">
            <a:off x="457200" y="2828888"/>
            <a:ext cx="4613400" cy="3591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4114975" y="2317729"/>
            <a:ext cx="4613400" cy="3663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3718490" y="892362"/>
            <a:ext cx="833966" cy="754485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5" name="Google Shape;75;p16"/>
          <p:cNvSpPr/>
          <p:nvPr/>
        </p:nvSpPr>
        <p:spPr>
          <a:xfrm>
            <a:off x="4273914" y="1521712"/>
            <a:ext cx="833966" cy="818502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3778975" y="2160725"/>
            <a:ext cx="695832" cy="70013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4292201" y="2684026"/>
            <a:ext cx="833966" cy="754485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5485800" y="116640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Présentation Générale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940600" y="1576263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85800" y="18046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Architecture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85800" y="1576266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485800" y="23745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Topologie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03175" y="28821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Spark vs Storm</a:t>
            </a:r>
            <a:endParaRPr b="1" sz="16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947050" y="1069500"/>
            <a:ext cx="4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552450" y="1730850"/>
            <a:ext cx="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75B3C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E75B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961588" y="2319400"/>
            <a:ext cx="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552450" y="2870700"/>
            <a:ext cx="6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52AB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0252A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75" y="97063"/>
            <a:ext cx="1018375" cy="10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4474800" y="3568825"/>
            <a:ext cx="4314600" cy="3663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                                                             Avantages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3961587" y="3374725"/>
            <a:ext cx="695832" cy="70013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9121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144200" y="3551875"/>
            <a:ext cx="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501925" y="3962100"/>
            <a:ext cx="790257" cy="70013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778975" y="4128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58400" y="4178663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3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Développement d’une application JAVA Streaming</a:t>
            </a:r>
            <a:endParaRPr sz="200">
              <a:solidFill>
                <a:schemeClr val="accent3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73" y="816175"/>
            <a:ext cx="5712752" cy="40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375" y="163800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4"/>
          <p:cNvSpPr/>
          <p:nvPr/>
        </p:nvSpPr>
        <p:spPr>
          <a:xfrm>
            <a:off x="746475" y="222775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 txBox="1"/>
          <p:nvPr/>
        </p:nvSpPr>
        <p:spPr>
          <a:xfrm>
            <a:off x="1229050" y="296275"/>
            <a:ext cx="255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Spout   - </a:t>
            </a: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Flux</a:t>
            </a: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de données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5" name="Google Shape;485;p34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4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13" y="1188238"/>
            <a:ext cx="69627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375" y="163800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5"/>
          <p:cNvSpPr/>
          <p:nvPr/>
        </p:nvSpPr>
        <p:spPr>
          <a:xfrm>
            <a:off x="767125" y="377700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5"/>
          <p:cNvSpPr txBox="1"/>
          <p:nvPr/>
        </p:nvSpPr>
        <p:spPr>
          <a:xfrm>
            <a:off x="1208400" y="451200"/>
            <a:ext cx="240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Bolt (½) - SplitSentence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5" name="Google Shape;495;p35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5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00" y="834300"/>
            <a:ext cx="6361726" cy="41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375" y="163800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6"/>
          <p:cNvSpPr/>
          <p:nvPr/>
        </p:nvSpPr>
        <p:spPr>
          <a:xfrm>
            <a:off x="725825" y="78175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 txBox="1"/>
          <p:nvPr/>
        </p:nvSpPr>
        <p:spPr>
          <a:xfrm>
            <a:off x="1167100" y="151675"/>
            <a:ext cx="236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Bolt (2/2) - Count Words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5" name="Google Shape;505;p36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6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25" y="803500"/>
            <a:ext cx="7046225" cy="4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375" y="163800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7"/>
          <p:cNvSpPr/>
          <p:nvPr/>
        </p:nvSpPr>
        <p:spPr>
          <a:xfrm>
            <a:off x="643200" y="112150"/>
            <a:ext cx="3314100" cy="5934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Topologie de Word Counter</a:t>
            </a:r>
            <a:endParaRPr/>
          </a:p>
        </p:txBody>
      </p:sp>
      <p:sp>
        <p:nvSpPr>
          <p:cNvPr id="514" name="Google Shape;514;p37"/>
          <p:cNvSpPr txBox="1"/>
          <p:nvPr/>
        </p:nvSpPr>
        <p:spPr>
          <a:xfrm>
            <a:off x="1208400" y="451200"/>
            <a:ext cx="199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5" name="Google Shape;515;p37"/>
          <p:cNvSpPr/>
          <p:nvPr/>
        </p:nvSpPr>
        <p:spPr>
          <a:xfrm flipH="1" rot="-5400000">
            <a:off x="126399" y="16411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212075" y="193825"/>
            <a:ext cx="4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8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Références</a:t>
            </a:r>
            <a:endParaRPr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2" name="Google Shape;522;p38"/>
          <p:cNvSpPr txBox="1"/>
          <p:nvPr>
            <p:ph idx="4294967295" type="body"/>
          </p:nvPr>
        </p:nvSpPr>
        <p:spPr>
          <a:xfrm>
            <a:off x="955375" y="806249"/>
            <a:ext cx="7047300" cy="4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Fira Sans Extra Condensed"/>
              <a:buChar char="●"/>
            </a:pPr>
            <a:r>
              <a:rPr lang="en" sz="1700" u="sng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https://perso.liris.cnrs.fr/nluminea/teaching/MIF24/TP/MIF24-TP5.pdf</a:t>
            </a:r>
            <a:r>
              <a:rPr lang="en" sz="24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br>
              <a:rPr lang="en" sz="24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24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Fira Sans Extra Condensed"/>
              <a:buChar char="●"/>
            </a:pPr>
            <a:r>
              <a:rPr lang="en" sz="1700" u="sng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https://openclassrooms.com/fr/courses/4451251-gerez-des-flux-de-donnees-temps-reel/4451546-demarrez-sur-de-bonnes-bases-avec-storm</a:t>
            </a:r>
            <a:br>
              <a:rPr lang="en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●"/>
            </a:pPr>
            <a:r>
              <a:rPr lang="en" sz="1700" u="sng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https://intellipaat.com/blog/what-is-apache-storm/</a:t>
            </a:r>
            <a:br>
              <a:rPr lang="en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Fira Sans Extra Condensed"/>
              <a:buChar char="●"/>
            </a:pPr>
            <a:r>
              <a:rPr lang="en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https://jafwin.com/2020/03/03/pourquoi-choisir-apache-storm/</a:t>
            </a:r>
            <a:endParaRPr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5D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23" name="Google Shape;52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700" y="247875"/>
            <a:ext cx="2850600" cy="9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 txBox="1"/>
          <p:nvPr/>
        </p:nvSpPr>
        <p:spPr>
          <a:xfrm>
            <a:off x="1313400" y="2375500"/>
            <a:ext cx="651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Merci </a:t>
            </a:r>
            <a:r>
              <a:rPr b="1" lang="en" sz="3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pour</a:t>
            </a:r>
            <a:r>
              <a:rPr b="1" lang="en" sz="3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votre </a:t>
            </a:r>
            <a:r>
              <a:rPr b="1" lang="en" sz="3000">
                <a:solidFill>
                  <a:srgbClr val="0252A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attention</a:t>
            </a:r>
            <a:endParaRPr b="1" sz="3000">
              <a:solidFill>
                <a:srgbClr val="0252AB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29" name="Google Shape;5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150" y="282475"/>
            <a:ext cx="4918800" cy="16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46875" y="531750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5"/>
                </a:solidFill>
              </a:rPr>
              <a:t>Apache Storm, C’est quoi?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936950" y="1567100"/>
            <a:ext cx="64071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 système de calcul en </a:t>
            </a:r>
            <a:r>
              <a:rPr b="1"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temp réel distribué</a:t>
            </a:r>
            <a:endParaRPr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Traitement de flux de données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Créé par </a:t>
            </a:r>
            <a:r>
              <a:rPr b="1"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Nathan Marz</a:t>
            </a: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et l’équipe BackType 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Développé</a:t>
            </a: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principalement</a:t>
            </a: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avec le langage de programmation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Clojure</a:t>
            </a:r>
            <a:endParaRPr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Rendu</a:t>
            </a:r>
            <a:r>
              <a:rPr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open source</a:t>
            </a: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une fois que Twitter l'a acquis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Rendu disponible avec toutes les langages de programmation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100" y="2944150"/>
            <a:ext cx="2943838" cy="18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6150" y="190925"/>
            <a:ext cx="1314225" cy="13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 flipH="1" rot="-5400000">
            <a:off x="255324" y="224975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40675" y="231575"/>
            <a:ext cx="3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97325" y="633963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Entreprises utilisant Apache Storm </a:t>
            </a:r>
            <a:endParaRPr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50" y="1478962"/>
            <a:ext cx="1601275" cy="16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050" y="1419725"/>
            <a:ext cx="1529775" cy="15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544" y="1419725"/>
            <a:ext cx="1862329" cy="15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6">
            <a:alphaModFix/>
          </a:blip>
          <a:srcRect b="0" l="-3810" r="3810" t="0"/>
          <a:stretch/>
        </p:blipFill>
        <p:spPr>
          <a:xfrm>
            <a:off x="2160658" y="3188475"/>
            <a:ext cx="4400517" cy="17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1400" y="159950"/>
            <a:ext cx="955525" cy="9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 flipH="1" rot="-5400000">
            <a:off x="255324" y="224975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40675" y="231575"/>
            <a:ext cx="3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63400" y="42182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       </a:t>
            </a:r>
            <a:r>
              <a:rPr b="1" lang="en">
                <a:solidFill>
                  <a:schemeClr val="accent5"/>
                </a:solidFill>
              </a:rPr>
              <a:t>Architecture de Storm 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0" r="14908" t="0"/>
          <a:stretch/>
        </p:blipFill>
        <p:spPr>
          <a:xfrm>
            <a:off x="3842125" y="1243175"/>
            <a:ext cx="5071202" cy="35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387325" y="1470225"/>
            <a:ext cx="4069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 Cluster Storm a</a:t>
            </a:r>
            <a:r>
              <a:rPr lang="en">
                <a:solidFill>
                  <a:srgbClr val="5EB2F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quatre</a:t>
            </a:r>
            <a:r>
              <a:rPr lang="en">
                <a:solidFill>
                  <a:srgbClr val="5EB2F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types de noeuds : 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B2F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EB2FC"/>
              </a:buClr>
              <a:buSzPts val="1400"/>
              <a:buFont typeface="Fira Sans Extra Condensed"/>
              <a:buChar char="➢"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Nimbus Node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Distribue le code à exécuter dans le cluster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B2FC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EB2FC"/>
              </a:buClr>
              <a:buSzPts val="1400"/>
              <a:buFont typeface="Fira Sans Extra Condensed"/>
              <a:buChar char="➢"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Supervisor Node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: 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Gère les Workers 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B2FC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EB2FC"/>
              </a:buClr>
              <a:buSzPts val="1400"/>
              <a:buFont typeface="Fira Sans Extra Condensed"/>
              <a:buChar char="➢"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Worker  Node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:  Exécutent le code reçu par le cluster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B2FC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EB2FC"/>
              </a:buClr>
              <a:buSzPts val="1400"/>
              <a:buFont typeface="Fira Sans Extra Condensed"/>
              <a:buChar char="➢"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Zookeeper Node 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 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S’occupent de coordonner les Nimbus et les Supervisors. Ils permettent de remplacer également les noeuds qui tombent en panne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375" y="215425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 flipH="1" rot="-5400000">
            <a:off x="161649" y="143488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47000" y="150088"/>
            <a:ext cx="3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180775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    </a:t>
            </a:r>
            <a:r>
              <a:rPr b="1" lang="en">
                <a:solidFill>
                  <a:schemeClr val="accent5"/>
                </a:solidFill>
              </a:rPr>
              <a:t>Topologie de Storm (1/5)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-1760" l="-2023" r="16641" t="1760"/>
          <a:stretch/>
        </p:blipFill>
        <p:spPr>
          <a:xfrm>
            <a:off x="1212061" y="1692325"/>
            <a:ext cx="6167026" cy="31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735800" y="1076875"/>
            <a:ext cx="822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                              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 topologie utilisée par Apache Storm est similaire à MapReduce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B2FC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La fonction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Map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devient un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Spout 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                                                               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 fonction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devient un</a:t>
            </a:r>
            <a:r>
              <a:rPr lang="en">
                <a:solidFill>
                  <a:srgbClr val="5EB2FC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Bolt</a:t>
            </a:r>
            <a:endParaRPr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375" y="215425"/>
            <a:ext cx="1136025" cy="113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0"/>
          <p:cNvCxnSpPr/>
          <p:nvPr/>
        </p:nvCxnSpPr>
        <p:spPr>
          <a:xfrm flipH="1">
            <a:off x="2437475" y="1414975"/>
            <a:ext cx="144600" cy="1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5956925" y="1403275"/>
            <a:ext cx="19890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0"/>
          <p:cNvSpPr/>
          <p:nvPr/>
        </p:nvSpPr>
        <p:spPr>
          <a:xfrm flipH="1" rot="-5400000">
            <a:off x="146724" y="14346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240325" y="138950"/>
            <a:ext cx="2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457200" y="542688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      </a:t>
            </a:r>
            <a:r>
              <a:rPr b="1" lang="en">
                <a:solidFill>
                  <a:schemeClr val="accent5"/>
                </a:solidFill>
              </a:rPr>
              <a:t>Les Spouts </a:t>
            </a:r>
            <a:r>
              <a:rPr b="1" lang="en">
                <a:solidFill>
                  <a:schemeClr val="accent5"/>
                </a:solidFill>
              </a:rPr>
              <a:t>(2/5)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227" y="2740975"/>
            <a:ext cx="3844050" cy="18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298550" y="1768825"/>
            <a:ext cx="3791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spouts constituent le point d’entrée et la source des flux dans la topologie. 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Ils sont responsables de :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Contacter la source de données  réelle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Recevoir les données en continu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Transformer les données en flux réel de n-uplets (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Tuples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 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Acheminer ces données aux éléments à traiter</a:t>
            </a:r>
            <a:endParaRPr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4">
            <a:alphaModFix/>
          </a:blip>
          <a:srcRect b="6859" l="4275" r="4938" t="-6859"/>
          <a:stretch/>
        </p:blipFill>
        <p:spPr>
          <a:xfrm>
            <a:off x="1357775" y="66700"/>
            <a:ext cx="1759150" cy="1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9375" y="215425"/>
            <a:ext cx="108375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2450" y="1412075"/>
            <a:ext cx="3226774" cy="108373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/>
          <p:nvPr/>
        </p:nvSpPr>
        <p:spPr>
          <a:xfrm flipH="1" rot="-5400000">
            <a:off x="6564300" y="557850"/>
            <a:ext cx="123900" cy="4121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 flipH="1" rot="-5400000">
            <a:off x="85074" y="126863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168350" y="164225"/>
            <a:ext cx="41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1"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9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457200" y="542688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Stream &amp; Tuples </a:t>
            </a:r>
            <a:r>
              <a:rPr b="1" lang="en">
                <a:solidFill>
                  <a:schemeClr val="accent5"/>
                </a:solidFill>
              </a:rPr>
              <a:t>(3/5)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50" y="3169947"/>
            <a:ext cx="7015449" cy="135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2"/>
          <p:cNvCxnSpPr/>
          <p:nvPr/>
        </p:nvCxnSpPr>
        <p:spPr>
          <a:xfrm flipH="1">
            <a:off x="6630925" y="2540775"/>
            <a:ext cx="929400" cy="9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300" y="1652531"/>
            <a:ext cx="1157675" cy="8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6243850" y="1879325"/>
            <a:ext cx="137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Tuples</a:t>
            </a:r>
            <a:endParaRPr sz="7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1267850" y="3134238"/>
            <a:ext cx="247800" cy="1427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-787450" y="35783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Stream</a:t>
            </a:r>
            <a:endParaRPr/>
          </a:p>
        </p:txBody>
      </p:sp>
      <p:cxnSp>
        <p:nvCxnSpPr>
          <p:cNvPr id="163" name="Google Shape;163;p22"/>
          <p:cNvCxnSpPr/>
          <p:nvPr/>
        </p:nvCxnSpPr>
        <p:spPr>
          <a:xfrm rot="10800000">
            <a:off x="733350" y="2540775"/>
            <a:ext cx="0" cy="10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2"/>
          <p:cNvSpPr txBox="1"/>
          <p:nvPr/>
        </p:nvSpPr>
        <p:spPr>
          <a:xfrm>
            <a:off x="123950" y="21011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bstraction de base de storm</a:t>
            </a:r>
            <a:endParaRPr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3563250" y="1988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</a:t>
            </a:r>
            <a:r>
              <a:rPr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nité de travail à traiter</a:t>
            </a:r>
            <a:endParaRPr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66" name="Google Shape;166;p22"/>
          <p:cNvCxnSpPr/>
          <p:nvPr/>
        </p:nvCxnSpPr>
        <p:spPr>
          <a:xfrm flipH="1">
            <a:off x="5515400" y="2186950"/>
            <a:ext cx="927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9375" y="215425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 flipH="1" rot="-5400000">
            <a:off x="89899" y="161588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183500" y="157075"/>
            <a:ext cx="2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263400" y="4837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Les Bolts </a:t>
            </a:r>
            <a:r>
              <a:rPr b="1" lang="en">
                <a:solidFill>
                  <a:schemeClr val="accent5"/>
                </a:solidFill>
              </a:rPr>
              <a:t>(4/5)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175" y="1599613"/>
            <a:ext cx="4632550" cy="23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180775" y="1599625"/>
            <a:ext cx="421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Bolts procèdent à des transformations sur les Tuples en entrée. 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Ils permettent la combinaison de plusieurs Streams, de générer des Streams en sortie et d’interagir avec une base de données afin de sauvegarder les résultats.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21000" y="3015150"/>
            <a:ext cx="38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263400" y="3335325"/>
            <a:ext cx="38244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F9121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 opérations possible des Bolts :</a:t>
            </a:r>
            <a:endParaRPr>
              <a:solidFill>
                <a:srgbClr val="EF9121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6985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F9121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rgbClr val="EF9121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Fonctions de transformation</a:t>
            </a:r>
            <a:endParaRPr>
              <a:solidFill>
                <a:srgbClr val="EF9121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9121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rgbClr val="EF9121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Filtres sur les Tuples</a:t>
            </a:r>
            <a:endParaRPr>
              <a:solidFill>
                <a:srgbClr val="EF9121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9121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rgbClr val="EF9121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Fonctions d’agrégation</a:t>
            </a:r>
            <a:endParaRPr>
              <a:solidFill>
                <a:srgbClr val="EF9121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9121"/>
              </a:buClr>
              <a:buSzPts val="1400"/>
              <a:buFont typeface="Fira Sans Extra Condensed"/>
              <a:buChar char="➢"/>
            </a:pPr>
            <a:r>
              <a:rPr lang="en">
                <a:solidFill>
                  <a:srgbClr val="EF9121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Fonctions de séparation</a:t>
            </a:r>
            <a:endParaRPr>
              <a:solidFill>
                <a:srgbClr val="EF9121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9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650" y="118974"/>
            <a:ext cx="1361800" cy="12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9375" y="215425"/>
            <a:ext cx="1136025" cy="11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/>
          <p:nvPr/>
        </p:nvSpPr>
        <p:spPr>
          <a:xfrm flipH="1" rot="-5400000">
            <a:off x="73549" y="153788"/>
            <a:ext cx="481500" cy="4134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37450" y="183500"/>
            <a:ext cx="35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1"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